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79" r:id="rId2"/>
    <p:sldId id="503" r:id="rId3"/>
    <p:sldId id="543" r:id="rId4"/>
    <p:sldId id="504" r:id="rId5"/>
    <p:sldId id="506" r:id="rId6"/>
    <p:sldId id="507" r:id="rId7"/>
    <p:sldId id="509" r:id="rId8"/>
    <p:sldId id="508" r:id="rId9"/>
    <p:sldId id="510" r:id="rId10"/>
    <p:sldId id="511" r:id="rId11"/>
    <p:sldId id="512" r:id="rId12"/>
    <p:sldId id="483" r:id="rId13"/>
    <p:sldId id="514" r:id="rId14"/>
    <p:sldId id="515" r:id="rId15"/>
    <p:sldId id="516" r:id="rId16"/>
    <p:sldId id="517" r:id="rId17"/>
    <p:sldId id="519" r:id="rId18"/>
    <p:sldId id="520" r:id="rId19"/>
    <p:sldId id="521" r:id="rId20"/>
    <p:sldId id="522" r:id="rId21"/>
    <p:sldId id="540" r:id="rId22"/>
    <p:sldId id="523" r:id="rId23"/>
    <p:sldId id="525" r:id="rId24"/>
    <p:sldId id="526" r:id="rId25"/>
    <p:sldId id="528" r:id="rId26"/>
    <p:sldId id="529" r:id="rId27"/>
    <p:sldId id="530" r:id="rId28"/>
    <p:sldId id="531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CCFF"/>
    <a:srgbClr val="E2ADAC"/>
    <a:srgbClr val="8A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8" autoAdjust="0"/>
    <p:restoredTop sz="92877" autoAdjust="0"/>
  </p:normalViewPr>
  <p:slideViewPr>
    <p:cSldViewPr>
      <p:cViewPr varScale="1">
        <p:scale>
          <a:sx n="67" d="100"/>
          <a:sy n="67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66"/>
    </p:cViewPr>
  </p:sorterViewPr>
  <p:notesViewPr>
    <p:cSldViewPr>
      <p:cViewPr varScale="1">
        <p:scale>
          <a:sx n="82" d="100"/>
          <a:sy n="82" d="100"/>
        </p:scale>
        <p:origin x="-39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798D6-6CF0-47DA-AEAE-5C29439888FC}" type="datetimeFigureOut">
              <a:rPr lang="pt-BR" smtClean="0"/>
              <a:pPr/>
              <a:t>22/03/2018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5082F-7E44-494B-A9A7-8E35A1A0E2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069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2A26A-5358-4F39-B973-351CF9D482E6}" type="datetimeFigureOut">
              <a:rPr lang="pt-BR" smtClean="0"/>
              <a:pPr/>
              <a:t>22/03/2018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A6929-0E45-49D6-9A7D-E0428F18B6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514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52387"/>
            <a:ext cx="2592288" cy="6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8184360" y="630932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</p:spTree>
    <p:extLst>
      <p:ext uri="{BB962C8B-B14F-4D97-AF65-F5344CB8AC3E}">
        <p14:creationId xmlns:p14="http://schemas.microsoft.com/office/powerpoint/2010/main" val="89034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rgbClr val="8A2626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11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+mj-lt"/>
              </a:defRPr>
            </a:lvl1pPr>
            <a:lvl2pPr>
              <a:defRPr sz="2000">
                <a:solidFill>
                  <a:srgbClr val="8A2626"/>
                </a:solidFill>
                <a:latin typeface="+mj-lt"/>
              </a:defRPr>
            </a:lvl2pPr>
            <a:lvl3pPr>
              <a:defRPr sz="1800">
                <a:solidFill>
                  <a:srgbClr val="8A2626"/>
                </a:solidFill>
                <a:latin typeface="+mj-lt"/>
              </a:defRPr>
            </a:lvl3pPr>
            <a:lvl4pPr>
              <a:defRPr sz="1600">
                <a:solidFill>
                  <a:srgbClr val="8A2626"/>
                </a:solidFill>
                <a:latin typeface="+mj-lt"/>
              </a:defRPr>
            </a:lvl4pPr>
            <a:lvl5pPr>
              <a:defRPr sz="1600">
                <a:solidFill>
                  <a:srgbClr val="8A2626"/>
                </a:solidFill>
                <a:latin typeface="+mj-lt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6762750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 userDrawn="1"/>
        </p:nvSpPr>
        <p:spPr>
          <a:xfrm>
            <a:off x="8153400" y="647700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28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luciano/cursos/ce/" TargetMode="External"/><Relationship Id="rId2" Type="http://schemas.openxmlformats.org/officeDocument/2006/relationships/hyperlink" Target="http://www.cin.ufpe.br/~hfb/c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>
                <a:latin typeface="+mj-lt"/>
              </a:rPr>
              <a:t>Introdução a </a:t>
            </a:r>
            <a:r>
              <a:rPr lang="pt-BR" u="sng" dirty="0" err="1">
                <a:latin typeface="+mj-lt"/>
              </a:rPr>
              <a:t>progrmação</a:t>
            </a:r>
            <a:br>
              <a:rPr lang="pt-BR" dirty="0">
                <a:latin typeface="+mj-lt"/>
              </a:rPr>
            </a:br>
            <a:br>
              <a:rPr lang="pt-BR" dirty="0">
                <a:latin typeface="+mj-lt"/>
              </a:rPr>
            </a:br>
            <a:r>
              <a:rPr lang="pt-BR" dirty="0">
                <a:latin typeface="+mj-lt"/>
              </a:rPr>
              <a:t>Comandos </a:t>
            </a:r>
            <a:r>
              <a:rPr lang="pt-BR" sz="3600" dirty="0">
                <a:latin typeface="+mj-lt"/>
              </a:rPr>
              <a:t>condicionais: </a:t>
            </a:r>
            <a:r>
              <a:rPr lang="pt-BR" sz="3600" dirty="0" err="1">
                <a:latin typeface="+mj-lt"/>
              </a:rPr>
              <a:t>if</a:t>
            </a:r>
            <a:r>
              <a:rPr lang="pt-BR" sz="3600" dirty="0">
                <a:latin typeface="+mj-lt"/>
              </a:rPr>
              <a:t> e switch</a:t>
            </a:r>
            <a:br>
              <a:rPr lang="pt-BR" sz="3600" dirty="0">
                <a:latin typeface="+mj-lt"/>
              </a:rPr>
            </a:br>
            <a:endParaRPr lang="pt-BR" sz="3600" dirty="0">
              <a:latin typeface="+mj-lt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 bwMode="auto">
          <a:xfrm>
            <a:off x="731589" y="4191000"/>
            <a:ext cx="6400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err="1">
                <a:latin typeface="+mj-lt"/>
              </a:rPr>
              <a:t>Prof</a:t>
            </a:r>
            <a:r>
              <a:rPr lang="pt-BR" sz="2400" dirty="0">
                <a:latin typeface="+mj-lt"/>
              </a:rPr>
              <a:t>: Luciano Barbosa</a:t>
            </a:r>
          </a:p>
          <a:p>
            <a:r>
              <a:rPr lang="pt-BR" sz="1800" noProof="1"/>
              <a:t>(Slides adaptados do Prof. Hansenclever Bassani)</a:t>
            </a:r>
          </a:p>
          <a:p>
            <a:r>
              <a:rPr lang="pt-BR" sz="1800" noProof="1">
                <a:latin typeface="+mn-lt"/>
              </a:rPr>
              <a:t>S</a:t>
            </a:r>
            <a:r>
              <a:rPr lang="pt-BR" noProof="1">
                <a:latin typeface="+mn-lt"/>
              </a:rPr>
              <a:t>ite da disciplina: </a:t>
            </a:r>
            <a:r>
              <a:rPr lang="pt-BR" noProof="1">
                <a:latin typeface="+mn-lt"/>
                <a:hlinkClick r:id="rId2"/>
              </a:rPr>
              <a:t>www.cin.ufpe.br/~hfb/ce</a:t>
            </a:r>
            <a:endParaRPr lang="pt-BR" noProof="1">
              <a:latin typeface="+mn-lt"/>
            </a:endParaRPr>
          </a:p>
          <a:p>
            <a:r>
              <a:rPr lang="pt-BR" noProof="1">
                <a:latin typeface="+mj-lt"/>
              </a:rPr>
              <a:t>Site da turma: </a:t>
            </a:r>
            <a:r>
              <a:rPr lang="pt-BR" noProof="1">
                <a:latin typeface="+mj-lt"/>
                <a:hlinkClick r:id="rId3"/>
              </a:rPr>
              <a:t>www.cin.ufpe.br/~luciano/cursos/ce/</a:t>
            </a:r>
            <a:endParaRPr lang="pt-BR" noProof="1">
              <a:latin typeface="+mj-lt"/>
            </a:endParaRP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320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Expressões Booleanas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286000"/>
            <a:ext cx="32385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upo 11"/>
          <p:cNvGrpSpPr/>
          <p:nvPr/>
        </p:nvGrpSpPr>
        <p:grpSpPr>
          <a:xfrm>
            <a:off x="4648200" y="2209800"/>
            <a:ext cx="3733800" cy="2057400"/>
            <a:chOff x="4648200" y="2209800"/>
            <a:chExt cx="3733800" cy="2057400"/>
          </a:xfrm>
        </p:grpSpPr>
        <p:sp>
          <p:nvSpPr>
            <p:cNvPr id="6" name="Retângulo 5"/>
            <p:cNvSpPr/>
            <p:nvPr/>
          </p:nvSpPr>
          <p:spPr>
            <a:xfrm>
              <a:off x="6019800" y="2209800"/>
              <a:ext cx="2362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Parênteses são usados para evitar ambiguidades</a:t>
              </a:r>
            </a:p>
          </p:txBody>
        </p:sp>
        <p:cxnSp>
          <p:nvCxnSpPr>
            <p:cNvPr id="8" name="Conector de seta reta 7"/>
            <p:cNvCxnSpPr>
              <a:stCxn id="6" idx="1"/>
            </p:cNvCxnSpPr>
            <p:nvPr/>
          </p:nvCxnSpPr>
          <p:spPr>
            <a:xfrm rot="10800000" flipV="1">
              <a:off x="4648200" y="2667000"/>
              <a:ext cx="1371600" cy="1371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de seta reta 9"/>
            <p:cNvCxnSpPr>
              <a:stCxn id="6" idx="1"/>
            </p:cNvCxnSpPr>
            <p:nvPr/>
          </p:nvCxnSpPr>
          <p:spPr>
            <a:xfrm rot="10800000" flipV="1">
              <a:off x="4724400" y="2667000"/>
              <a:ext cx="1295400" cy="1600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aixaDeTexto 10"/>
          <p:cNvSpPr txBox="1"/>
          <p:nvPr/>
        </p:nvSpPr>
        <p:spPr>
          <a:xfrm>
            <a:off x="2286000" y="5334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Qual o valor de b ao final do programa?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286000" y="5791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1 - verdadeiro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Expressões Booleanas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286000" y="5334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Qual o valor de b ao final do programa?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286000" y="5791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1 - verdadeiro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286000"/>
            <a:ext cx="32385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Comandos Condicionais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A linguagem C oferece 3 tipos de comandos condicionais:</a:t>
            </a:r>
          </a:p>
          <a:p>
            <a:pPr lvl="1"/>
            <a:r>
              <a:rPr lang="pt-BR" dirty="0" err="1">
                <a:solidFill>
                  <a:schemeClr val="tx2"/>
                </a:solidFill>
              </a:rPr>
              <a:t>if</a:t>
            </a:r>
            <a:r>
              <a:rPr lang="pt-BR" dirty="0">
                <a:solidFill>
                  <a:schemeClr val="tx2"/>
                </a:solidFill>
              </a:rPr>
              <a:t> – </a:t>
            </a:r>
            <a:r>
              <a:rPr lang="pt-BR" dirty="0" err="1">
                <a:solidFill>
                  <a:schemeClr val="tx2"/>
                </a:solidFill>
              </a:rPr>
              <a:t>else</a:t>
            </a:r>
            <a:endParaRPr lang="pt-BR" dirty="0">
              <a:solidFill>
                <a:schemeClr val="tx2"/>
              </a:solidFill>
            </a:endParaRPr>
          </a:p>
          <a:p>
            <a:pPr lvl="1"/>
            <a:r>
              <a:rPr lang="pt-BR" dirty="0">
                <a:solidFill>
                  <a:schemeClr val="tx2"/>
                </a:solidFill>
              </a:rPr>
              <a:t>switch</a:t>
            </a:r>
          </a:p>
          <a:p>
            <a:pPr lvl="1"/>
            <a:r>
              <a:rPr lang="pt-BR" dirty="0"/>
              <a:t>comando ternário (</a:t>
            </a:r>
            <a:r>
              <a:rPr lang="pt-BR" dirty="0">
                <a:solidFill>
                  <a:srgbClr val="FF0000"/>
                </a:solidFill>
              </a:rPr>
              <a:t>?:</a:t>
            </a:r>
            <a:r>
              <a:rPr lang="pt-BR" dirty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If-else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Se a avaliação de </a:t>
            </a:r>
            <a:r>
              <a:rPr lang="pt-BR" b="1" dirty="0" err="1"/>
              <a:t>expressaoBooleana</a:t>
            </a:r>
            <a:r>
              <a:rPr lang="pt-BR" b="1" dirty="0"/>
              <a:t> </a:t>
            </a:r>
            <a:r>
              <a:rPr lang="pt-BR" dirty="0"/>
              <a:t>retornar </a:t>
            </a:r>
            <a:r>
              <a:rPr lang="pt-BR" b="1" dirty="0"/>
              <a:t>verdadeiro: </a:t>
            </a:r>
          </a:p>
          <a:p>
            <a:pPr lvl="1"/>
            <a:r>
              <a:rPr lang="pt-BR" b="1" dirty="0"/>
              <a:t>comandos </a:t>
            </a:r>
            <a:r>
              <a:rPr lang="pt-BR" dirty="0"/>
              <a:t>são executados</a:t>
            </a:r>
          </a:p>
          <a:p>
            <a:r>
              <a:rPr lang="pt-BR" dirty="0"/>
              <a:t>Caso contrário:</a:t>
            </a:r>
          </a:p>
          <a:p>
            <a:pPr lvl="1"/>
            <a:r>
              <a:rPr lang="pt-BR" dirty="0"/>
              <a:t> executam-se </a:t>
            </a:r>
            <a:r>
              <a:rPr lang="pt-BR" b="1" dirty="0"/>
              <a:t>outros comandos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447800"/>
            <a:ext cx="473370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If-else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Exemplo: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057400"/>
            <a:ext cx="5334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2209800" y="59436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Obs.: A indentação facilita a leitura do programa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Variações: </a:t>
            </a:r>
            <a:r>
              <a:rPr lang="pt-BR" dirty="0" err="1"/>
              <a:t>If-else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Omissão do </a:t>
            </a:r>
            <a:r>
              <a:rPr lang="pt-BR" b="1" dirty="0" err="1">
                <a:solidFill>
                  <a:schemeClr val="tx2"/>
                </a:solidFill>
              </a:rPr>
              <a:t>else</a:t>
            </a:r>
            <a:r>
              <a:rPr lang="pt-BR" dirty="0"/>
              <a:t> quando não há comandos para o </a:t>
            </a:r>
            <a:r>
              <a:rPr lang="pt-BR" b="1" dirty="0" err="1">
                <a:solidFill>
                  <a:schemeClr val="tx2"/>
                </a:solidFill>
              </a:rPr>
              <a:t>else</a:t>
            </a:r>
            <a:r>
              <a:rPr lang="pt-BR" dirty="0"/>
              <a:t>: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Omissão das chaves, quando há apenas um comando no </a:t>
            </a:r>
            <a:r>
              <a:rPr lang="pt-BR" b="1" dirty="0" err="1">
                <a:solidFill>
                  <a:schemeClr val="tx2"/>
                </a:solidFill>
              </a:rPr>
              <a:t>if</a:t>
            </a:r>
            <a:r>
              <a:rPr lang="pt-BR" dirty="0"/>
              <a:t> ou no </a:t>
            </a:r>
            <a:r>
              <a:rPr lang="pt-BR" b="1" dirty="0" err="1">
                <a:solidFill>
                  <a:schemeClr val="tx2"/>
                </a:solidFill>
              </a:rPr>
              <a:t>else</a:t>
            </a:r>
            <a:r>
              <a:rPr lang="pt-BR" dirty="0"/>
              <a:t>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866900"/>
            <a:ext cx="28670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695700"/>
            <a:ext cx="28670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3429000"/>
            <a:ext cx="286702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4457700"/>
            <a:ext cx="2981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If-else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Outros exemplos:</a:t>
            </a:r>
          </a:p>
          <a:p>
            <a:endParaRPr lang="pt-B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9288" y="2300288"/>
            <a:ext cx="53054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If-else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Comandos aninhados: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Obs.: O </a:t>
            </a:r>
            <a:r>
              <a:rPr lang="pt-BR" b="1" dirty="0" err="1">
                <a:solidFill>
                  <a:schemeClr val="tx2"/>
                </a:solidFill>
              </a:rPr>
              <a:t>else</a:t>
            </a:r>
            <a:r>
              <a:rPr lang="pt-BR" dirty="0"/>
              <a:t> é sempre associado ao </a:t>
            </a:r>
            <a:r>
              <a:rPr lang="pt-BR" b="1" dirty="0" err="1">
                <a:solidFill>
                  <a:schemeClr val="tx2"/>
                </a:solidFill>
              </a:rPr>
              <a:t>if</a:t>
            </a:r>
            <a:r>
              <a:rPr lang="pt-BR" dirty="0"/>
              <a:t> anterior mais próximo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133600"/>
            <a:ext cx="3143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133600"/>
            <a:ext cx="3143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If-else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Outros exemplos de comandos </a:t>
            </a:r>
            <a:r>
              <a:rPr lang="pt-BR" b="1" dirty="0" err="1">
                <a:solidFill>
                  <a:schemeClr val="tx2"/>
                </a:solidFill>
              </a:rPr>
              <a:t>if</a:t>
            </a:r>
            <a:r>
              <a:rPr lang="pt-BR" dirty="0"/>
              <a:t> aninhados:</a:t>
            </a:r>
          </a:p>
          <a:p>
            <a:endParaRPr lang="pt-BR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125" y="2133600"/>
            <a:ext cx="60864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3505200" y="5638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Há algo errado?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If-else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Outros exemplos de comandos </a:t>
            </a:r>
            <a:r>
              <a:rPr lang="pt-BR" b="1" dirty="0" err="1">
                <a:solidFill>
                  <a:schemeClr val="tx2"/>
                </a:solidFill>
              </a:rPr>
              <a:t>if</a:t>
            </a:r>
            <a:r>
              <a:rPr lang="pt-BR" dirty="0"/>
              <a:t> aninhados:</a:t>
            </a:r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057400" y="5638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O </a:t>
            </a:r>
            <a:r>
              <a:rPr lang="pt-BR" b="1" dirty="0" err="1">
                <a:solidFill>
                  <a:schemeClr val="tx2"/>
                </a:solidFill>
              </a:rPr>
              <a:t>else</a:t>
            </a:r>
            <a:r>
              <a:rPr lang="pt-BR" dirty="0"/>
              <a:t> é sempre associado ao </a:t>
            </a:r>
            <a:r>
              <a:rPr lang="pt-BR" b="1" dirty="0" err="1">
                <a:solidFill>
                  <a:schemeClr val="tx2"/>
                </a:solidFill>
              </a:rPr>
              <a:t>if</a:t>
            </a:r>
            <a:r>
              <a:rPr lang="pt-BR" dirty="0"/>
              <a:t> anterior mais próximo dentro do mesmo bloco { }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133600"/>
            <a:ext cx="60864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 Condicional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520060" y="2901896"/>
            <a:ext cx="2096679" cy="9906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04558" y="2520896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85558" y="2520896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966558" y="2520896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33158" y="2139896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4158" y="2139896"/>
            <a:ext cx="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2158" y="2139896"/>
            <a:ext cx="29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32046" y="3897868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613046" y="3897868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994046" y="3897868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89190" y="427349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79646" y="427886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Δ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828553" y="42788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59339" y="2875708"/>
            <a:ext cx="1260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Δ</a:t>
            </a:r>
            <a:r>
              <a:rPr lang="en-US" dirty="0"/>
              <a:t> = b</a:t>
            </a:r>
            <a:r>
              <a:rPr lang="en-US" baseline="30000" dirty="0"/>
              <a:t>2 </a:t>
            </a:r>
            <a:r>
              <a:rPr lang="en-US" dirty="0"/>
              <a:t>– 4ac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83167" y="3169778"/>
            <a:ext cx="2055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=(-b</a:t>
            </a:r>
            <a:r>
              <a:rPr lang="en-US" baseline="30000" dirty="0"/>
              <a:t> </a:t>
            </a:r>
            <a:r>
              <a:rPr lang="en-US" dirty="0"/>
              <a:t>+</a:t>
            </a:r>
            <a:r>
              <a:rPr lang="en-US" dirty="0" err="1"/>
              <a:t>sqrt</a:t>
            </a:r>
            <a:r>
              <a:rPr lang="en-US" dirty="0"/>
              <a:t>(</a:t>
            </a:r>
            <a:r>
              <a:rPr lang="en-US" dirty="0" err="1"/>
              <a:t>Δ</a:t>
            </a:r>
            <a:r>
              <a:rPr lang="en-US" dirty="0"/>
              <a:t>))/(2a)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72432" y="3446964"/>
            <a:ext cx="206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=(-b</a:t>
            </a:r>
            <a:r>
              <a:rPr lang="en-US" baseline="30000" dirty="0"/>
              <a:t> </a:t>
            </a:r>
            <a:r>
              <a:rPr lang="en-US" dirty="0"/>
              <a:t>- </a:t>
            </a:r>
            <a:r>
              <a:rPr lang="en-US" dirty="0" err="1"/>
              <a:t>sqrt</a:t>
            </a:r>
            <a:r>
              <a:rPr lang="en-US" dirty="0"/>
              <a:t>(</a:t>
            </a:r>
            <a:r>
              <a:rPr lang="en-US" dirty="0" err="1"/>
              <a:t>Δ</a:t>
            </a:r>
            <a:r>
              <a:rPr lang="en-US" dirty="0"/>
              <a:t>))/(2a)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comando switch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Não é elegante muitas condições: </a:t>
            </a:r>
            <a:r>
              <a:rPr lang="pt-BR" b="1" dirty="0" err="1">
                <a:solidFill>
                  <a:schemeClr val="tx2"/>
                </a:solidFill>
              </a:rPr>
              <a:t>if-else</a:t>
            </a:r>
            <a:r>
              <a:rPr lang="pt-BR" dirty="0"/>
              <a:t> encadeados</a:t>
            </a:r>
          </a:p>
          <a:p>
            <a:r>
              <a:rPr lang="pt-BR" dirty="0"/>
              <a:t>Para estes casos o comando </a:t>
            </a:r>
            <a:r>
              <a:rPr lang="pt-BR" b="1" dirty="0">
                <a:solidFill>
                  <a:schemeClr val="tx2"/>
                </a:solidFill>
              </a:rPr>
              <a:t>switch</a:t>
            </a:r>
            <a:r>
              <a:rPr lang="pt-BR" dirty="0"/>
              <a:t> pode ser a melhor opção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667000"/>
            <a:ext cx="5400675" cy="402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comando switch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29051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ço Reservado para Conteúdo 1"/>
          <p:cNvSpPr txBox="1">
            <a:spLocks/>
          </p:cNvSpPr>
          <p:nvPr/>
        </p:nvSpPr>
        <p:spPr>
          <a:xfrm>
            <a:off x="3962400" y="1524000"/>
            <a:ext cx="4800600" cy="2503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pt-BR" sz="2400" dirty="0">
                <a:solidFill>
                  <a:srgbClr val="8A2626"/>
                </a:solidFill>
                <a:latin typeface="+mj-lt"/>
              </a:rPr>
              <a:t>Para executar um switch: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8A2626"/>
                </a:solidFill>
                <a:latin typeface="+mj-lt"/>
              </a:rPr>
              <a:t>Avalia-se </a:t>
            </a:r>
            <a:r>
              <a:rPr lang="pt-BR" sz="2000" b="1" dirty="0" err="1">
                <a:latin typeface="+mj-lt"/>
              </a:rPr>
              <a:t>expressao</a:t>
            </a:r>
            <a:r>
              <a:rPr lang="pt-BR" sz="2000" b="1" dirty="0">
                <a:latin typeface="+mj-lt"/>
              </a:rPr>
              <a:t>;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8A2626"/>
                </a:solidFill>
                <a:latin typeface="+mj-lt"/>
              </a:rPr>
              <a:t>Executam-se os comandos do case cujo rótulo é igual ao valor resultante da expressão;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8A2626"/>
                </a:solidFill>
                <a:latin typeface="+mj-lt"/>
              </a:rPr>
              <a:t>Executam-se os comandos de default caso o valor resultante não seja igual a nenhum rótulo;</a:t>
            </a:r>
          </a:p>
        </p:txBody>
      </p:sp>
    </p:spTree>
    <p:extLst>
      <p:ext uri="{BB962C8B-B14F-4D97-AF65-F5344CB8AC3E}">
        <p14:creationId xmlns:p14="http://schemas.microsoft.com/office/powerpoint/2010/main" val="823390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3657600"/>
            <a:ext cx="3251200" cy="2705100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914400"/>
          </a:xfrm>
        </p:spPr>
        <p:txBody>
          <a:bodyPr/>
          <a:lstStyle/>
          <a:p>
            <a:r>
              <a:rPr lang="pt-BR" dirty="0"/>
              <a:t>O comando switch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Expressão</a:t>
            </a:r>
            <a:r>
              <a:rPr lang="pt-BR" b="1" dirty="0">
                <a:solidFill>
                  <a:srgbClr val="000000"/>
                </a:solidFill>
              </a:rPr>
              <a:t> </a:t>
            </a:r>
            <a:r>
              <a:rPr lang="pt-BR" dirty="0"/>
              <a:t>só pode ser: </a:t>
            </a: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>
                <a:solidFill>
                  <a:schemeClr val="tx2"/>
                </a:solidFill>
              </a:rPr>
              <a:t> </a:t>
            </a:r>
            <a:r>
              <a:rPr lang="pt-BR" dirty="0"/>
              <a:t>ou </a:t>
            </a:r>
            <a:r>
              <a:rPr lang="pt-BR" dirty="0">
                <a:solidFill>
                  <a:srgbClr val="1F497D"/>
                </a:solidFill>
              </a:rPr>
              <a:t>char</a:t>
            </a:r>
            <a:r>
              <a:rPr lang="pt-BR" dirty="0"/>
              <a:t>;</a:t>
            </a:r>
          </a:p>
          <a:p>
            <a:r>
              <a:rPr lang="pt-BR" dirty="0"/>
              <a:t>Rótulos são constantes</a:t>
            </a:r>
          </a:p>
          <a:p>
            <a:r>
              <a:rPr lang="pt-BR" dirty="0"/>
              <a:t>Existe no máximo uma cláusula </a:t>
            </a:r>
            <a:r>
              <a:rPr lang="pt-BR" b="1" dirty="0">
                <a:solidFill>
                  <a:schemeClr val="tx2"/>
                </a:solidFill>
              </a:rPr>
              <a:t>default</a:t>
            </a:r>
            <a:r>
              <a:rPr lang="pt-BR" dirty="0"/>
              <a:t> (é opcional);</a:t>
            </a:r>
          </a:p>
          <a:p>
            <a:r>
              <a:rPr lang="pt-BR" dirty="0"/>
              <a:t>Os tipos dos rótulos têm que ser do mesmo tipo de </a:t>
            </a:r>
            <a:r>
              <a:rPr lang="pt-BR" dirty="0" err="1">
                <a:solidFill>
                  <a:schemeClr val="tx1"/>
                </a:solidFill>
              </a:rPr>
              <a:t>expressao</a:t>
            </a:r>
            <a:r>
              <a:rPr lang="pt-BR" b="1" dirty="0"/>
              <a:t>;</a:t>
            </a:r>
          </a:p>
          <a:p>
            <a:r>
              <a:rPr lang="pt-BR" dirty="0"/>
              <a:t>Vários rótulos podem estar associados ao mesmo comando</a:t>
            </a:r>
          </a:p>
        </p:txBody>
      </p:sp>
      <p:sp>
        <p:nvSpPr>
          <p:cNvPr id="9" name="Espaço Reservado para Conteúdo 1"/>
          <p:cNvSpPr txBox="1">
            <a:spLocks/>
          </p:cNvSpPr>
          <p:nvPr/>
        </p:nvSpPr>
        <p:spPr>
          <a:xfrm>
            <a:off x="381000" y="3429000"/>
            <a:ext cx="5638800" cy="2819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8A2626"/>
                </a:solidFill>
                <a:latin typeface="+mj-lt"/>
              </a:rPr>
              <a:t>Os comandos break são opcionais:</a:t>
            </a:r>
          </a:p>
          <a:p>
            <a:pPr marL="525600" lvl="1" indent="-285750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pt-BR" sz="2000" dirty="0">
                <a:solidFill>
                  <a:srgbClr val="8A2626"/>
                </a:solidFill>
                <a:latin typeface="+mj-lt"/>
              </a:rPr>
              <a:t>Sem o </a:t>
            </a:r>
            <a:r>
              <a:rPr lang="pt-BR" sz="2000" b="1" dirty="0">
                <a:solidFill>
                  <a:schemeClr val="tx2"/>
                </a:solidFill>
                <a:latin typeface="+mj-lt"/>
              </a:rPr>
              <a:t>break</a:t>
            </a:r>
            <a:r>
              <a:rPr lang="pt-BR" sz="2000" dirty="0">
                <a:solidFill>
                  <a:srgbClr val="8A2626"/>
                </a:solidFill>
                <a:latin typeface="+mj-lt"/>
              </a:rPr>
              <a:t> a execução dos comandos de um rótulo continua nos comandos do próximo, até chegar ao final ou a um </a:t>
            </a:r>
            <a:r>
              <a:rPr lang="pt-BR" sz="2000" b="1" dirty="0">
                <a:solidFill>
                  <a:schemeClr val="tx2"/>
                </a:solidFill>
                <a:latin typeface="+mj-lt"/>
              </a:rPr>
              <a:t>break</a:t>
            </a:r>
            <a:r>
              <a:rPr lang="pt-BR" sz="2000" dirty="0">
                <a:solidFill>
                  <a:srgbClr val="8A2626"/>
                </a:solidFill>
                <a:latin typeface="+mj-lt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8A2626"/>
                </a:solidFill>
                <a:latin typeface="+mj-lt"/>
              </a:rPr>
              <a:t>No exemplo ao lado:</a:t>
            </a:r>
          </a:p>
          <a:p>
            <a:pPr marL="52560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pt-BR" sz="2000" dirty="0">
                <a:solidFill>
                  <a:srgbClr val="8A2626"/>
                </a:solidFill>
                <a:latin typeface="+mj-lt"/>
              </a:rPr>
              <a:t>caso </a:t>
            </a:r>
            <a:r>
              <a:rPr lang="pt-BR" sz="2000" dirty="0" err="1">
                <a:latin typeface="+mj-lt"/>
              </a:rPr>
              <a:t>expressao</a:t>
            </a:r>
            <a:r>
              <a:rPr lang="pt-BR" sz="2000" dirty="0">
                <a:latin typeface="+mj-lt"/>
              </a:rPr>
              <a:t> </a:t>
            </a:r>
            <a:r>
              <a:rPr lang="pt-BR" sz="2000" dirty="0">
                <a:solidFill>
                  <a:srgbClr val="8A2626"/>
                </a:solidFill>
                <a:latin typeface="+mj-lt"/>
              </a:rPr>
              <a:t>seja avaliada para </a:t>
            </a:r>
            <a:r>
              <a:rPr lang="pt-BR" sz="2000" dirty="0">
                <a:latin typeface="+mj-lt"/>
              </a:rPr>
              <a:t>rotulo1</a:t>
            </a:r>
            <a:r>
              <a:rPr lang="pt-BR" sz="2000" dirty="0">
                <a:solidFill>
                  <a:srgbClr val="8A2626"/>
                </a:solidFill>
                <a:latin typeface="+mj-lt"/>
              </a:rPr>
              <a:t>, os comandos 1 e 2 serão executados.</a:t>
            </a:r>
          </a:p>
          <a:p>
            <a:pPr marL="52560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pt-BR" sz="2000" dirty="0">
                <a:solidFill>
                  <a:srgbClr val="8A2626"/>
                </a:solidFill>
                <a:latin typeface="+mj-lt"/>
              </a:rPr>
              <a:t>caso </a:t>
            </a:r>
            <a:r>
              <a:rPr lang="pt-BR" sz="2000" dirty="0" err="1">
                <a:latin typeface="+mj-lt"/>
              </a:rPr>
              <a:t>expressao</a:t>
            </a:r>
            <a:r>
              <a:rPr lang="pt-BR" sz="2000" dirty="0">
                <a:solidFill>
                  <a:srgbClr val="8A2626"/>
                </a:solidFill>
                <a:latin typeface="+mj-lt"/>
              </a:rPr>
              <a:t> seja avaliada para </a:t>
            </a:r>
            <a:r>
              <a:rPr lang="pt-BR" sz="2000" dirty="0">
                <a:latin typeface="+mj-lt"/>
              </a:rPr>
              <a:t>rotulo2</a:t>
            </a:r>
            <a:r>
              <a:rPr lang="pt-BR" sz="2000" dirty="0">
                <a:solidFill>
                  <a:srgbClr val="8A2626"/>
                </a:solidFill>
                <a:latin typeface="+mj-lt"/>
              </a:rPr>
              <a:t>, apenas o comando 2 será executado.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O comando ternário de decisão (</a:t>
            </a:r>
            <a:r>
              <a:rPr lang="en-US" sz="4000" dirty="0">
                <a:solidFill>
                  <a:srgbClr val="FF0000"/>
                </a:solidFill>
                <a:ea typeface="+mn-ea"/>
                <a:cs typeface="+mn-cs"/>
              </a:rPr>
              <a:t>?:</a:t>
            </a:r>
            <a:r>
              <a:rPr lang="en-US" sz="4000" dirty="0"/>
              <a:t>)</a:t>
            </a:r>
            <a:endParaRPr lang="pt-BR" sz="40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 comando ternário (</a:t>
            </a:r>
            <a:r>
              <a:rPr lang="pt-BR" dirty="0">
                <a:solidFill>
                  <a:srgbClr val="FF0000"/>
                </a:solidFill>
              </a:rPr>
              <a:t>?:</a:t>
            </a:r>
            <a:r>
              <a:rPr lang="pt-BR" dirty="0"/>
              <a:t>)  é uma versão do </a:t>
            </a:r>
            <a:r>
              <a:rPr lang="pt-BR" b="1" dirty="0" err="1">
                <a:solidFill>
                  <a:schemeClr val="tx2"/>
                </a:solidFill>
              </a:rPr>
              <a:t>if-else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dirty="0"/>
              <a:t>com sintaxe mais econômica;</a:t>
            </a:r>
          </a:p>
          <a:p>
            <a:r>
              <a:rPr lang="pt-BR" dirty="0"/>
              <a:t>Sintaxe:</a:t>
            </a:r>
          </a:p>
          <a:p>
            <a:pPr>
              <a:buNone/>
            </a:pPr>
            <a:r>
              <a:rPr lang="pt-BR" dirty="0"/>
              <a:t>		</a:t>
            </a:r>
            <a:r>
              <a:rPr lang="pt-BR" dirty="0">
                <a:solidFill>
                  <a:srgbClr val="FF0000"/>
                </a:solidFill>
              </a:rPr>
              <a:t>(</a:t>
            </a:r>
            <a:r>
              <a:rPr lang="pt-BR" dirty="0" err="1">
                <a:solidFill>
                  <a:schemeClr val="tx1"/>
                </a:solidFill>
              </a:rPr>
              <a:t>condicao</a:t>
            </a:r>
            <a:r>
              <a:rPr lang="pt-BR" dirty="0"/>
              <a:t> 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expressao1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expressao2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pt-BR" dirty="0"/>
              <a:t>Lê-se: </a:t>
            </a:r>
          </a:p>
          <a:p>
            <a:pPr lvl="1"/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b="1" dirty="0" err="1">
                <a:solidFill>
                  <a:schemeClr val="tx1"/>
                </a:solidFill>
              </a:rPr>
              <a:t>condicao</a:t>
            </a:r>
            <a:r>
              <a:rPr lang="en-US" dirty="0"/>
              <a:t> </a:t>
            </a:r>
            <a:r>
              <a:rPr lang="en-US" dirty="0" err="1"/>
              <a:t>seja</a:t>
            </a:r>
            <a:r>
              <a:rPr lang="en-US" dirty="0"/>
              <a:t> </a:t>
            </a:r>
            <a:r>
              <a:rPr lang="en-US" dirty="0" err="1"/>
              <a:t>verdadeira</a:t>
            </a:r>
            <a:r>
              <a:rPr lang="en-US" dirty="0"/>
              <a:t>: </a:t>
            </a:r>
            <a:r>
              <a:rPr lang="en-US" dirty="0" err="1"/>
              <a:t>avalie</a:t>
            </a:r>
            <a:r>
              <a:rPr lang="en-US" dirty="0"/>
              <a:t> e </a:t>
            </a:r>
            <a:r>
              <a:rPr lang="en-US" dirty="0" err="1"/>
              <a:t>retorne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resultado</a:t>
            </a:r>
            <a:r>
              <a:rPr lang="en-US" dirty="0"/>
              <a:t> </a:t>
            </a:r>
            <a:r>
              <a:rPr lang="en-US" b="1" dirty="0">
                <a:solidFill>
                  <a:schemeClr val="tx1"/>
                </a:solidFill>
              </a:rPr>
              <a:t>expressao1</a:t>
            </a:r>
            <a:r>
              <a:rPr lang="en-US" dirty="0"/>
              <a:t>,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contrário</a:t>
            </a:r>
            <a:r>
              <a:rPr lang="en-US" dirty="0"/>
              <a:t>, </a:t>
            </a:r>
            <a:r>
              <a:rPr lang="en-US" dirty="0" err="1"/>
              <a:t>avalie</a:t>
            </a:r>
            <a:r>
              <a:rPr lang="en-US" dirty="0"/>
              <a:t>  e </a:t>
            </a:r>
            <a:r>
              <a:rPr lang="en-US" dirty="0" err="1"/>
              <a:t>retorne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resultado</a:t>
            </a:r>
            <a:r>
              <a:rPr lang="en-US" dirty="0"/>
              <a:t> </a:t>
            </a:r>
            <a:r>
              <a:rPr lang="en-US" b="1" dirty="0">
                <a:solidFill>
                  <a:schemeClr val="tx1"/>
                </a:solidFill>
              </a:rPr>
              <a:t>expressao2</a:t>
            </a:r>
          </a:p>
          <a:p>
            <a:endParaRPr lang="pt-BR" b="1" dirty="0">
              <a:solidFill>
                <a:schemeClr val="tx1"/>
              </a:solidFill>
            </a:endParaRPr>
          </a:p>
          <a:p>
            <a:pPr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O comando ternário de decisão (</a:t>
            </a:r>
            <a:r>
              <a:rPr lang="en-US" sz="4000" dirty="0"/>
              <a:t>?)</a:t>
            </a:r>
            <a:endParaRPr lang="pt-BR" sz="40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Os exemplos abaixo são equivalentes:</a:t>
            </a:r>
          </a:p>
          <a:p>
            <a:pPr>
              <a:buNone/>
            </a:pPr>
            <a:endParaRPr lang="pt-BR" b="1" dirty="0">
              <a:solidFill>
                <a:schemeClr val="tx1"/>
              </a:solidFill>
            </a:endParaRPr>
          </a:p>
          <a:p>
            <a:pPr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209800"/>
            <a:ext cx="439102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" y="2171700"/>
            <a:ext cx="439102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have direita 7"/>
          <p:cNvSpPr/>
          <p:nvPr/>
        </p:nvSpPr>
        <p:spPr>
          <a:xfrm>
            <a:off x="2362200" y="3886200"/>
            <a:ext cx="304800" cy="914400"/>
          </a:xfrm>
          <a:prstGeom prst="rightBrace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/>
          <p:nvPr/>
        </p:nvCxnSpPr>
        <p:spPr>
          <a:xfrm rot="10800000" flipH="1">
            <a:off x="2667000" y="4099810"/>
            <a:ext cx="2362200" cy="2286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01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Compilar e Depurar Programas</a:t>
            </a:r>
          </a:p>
          <a:p>
            <a:pPr lvl="1"/>
            <a:r>
              <a:rPr lang="pt-BR" dirty="0"/>
              <a:t>Execute o programa abaixo </a:t>
            </a:r>
            <a:r>
              <a:rPr lang="pt-BR" dirty="0" err="1"/>
              <a:t>passo-a-passo</a:t>
            </a:r>
            <a:r>
              <a:rPr lang="pt-BR" dirty="0"/>
              <a:t> (depurar) e anote o valor de cada variável em cada ponto indicado:</a:t>
            </a:r>
          </a:p>
          <a:p>
            <a:pPr lvl="1">
              <a:buNone/>
            </a:pPr>
            <a:endParaRPr lang="pt-BR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563" y="2514600"/>
            <a:ext cx="776287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74956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02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Variáveis, Entrada e Saída</a:t>
            </a:r>
          </a:p>
          <a:p>
            <a:pPr lvl="1"/>
            <a:r>
              <a:rPr lang="pt-BR" dirty="0"/>
              <a:t>Faça um programa que: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dirty="0"/>
              <a:t>Leia dois valores do teclado e os armazena em duas variáveis;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dirty="0"/>
              <a:t>Troque o conteúdo de uma variável com a outra;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dirty="0"/>
              <a:t>Imprima os valores trocados na tela;</a:t>
            </a:r>
          </a:p>
          <a:p>
            <a:pPr lvl="1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1425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03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Variáveis, Entrada e Saída</a:t>
            </a:r>
          </a:p>
          <a:p>
            <a:pPr lvl="1"/>
            <a:r>
              <a:rPr lang="pt-BR" dirty="0"/>
              <a:t>Faça um programa que leia do teclado cinco números e imprima na tela a soma destes cinco números. O programa só pode utilizar 2 (duas) variáveis.</a:t>
            </a:r>
          </a:p>
          <a:p>
            <a:pPr lvl="1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17557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04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Constantes, Variáveis, Entrada e Saída</a:t>
            </a:r>
          </a:p>
          <a:p>
            <a:pPr lvl="1"/>
            <a:r>
              <a:rPr lang="pt-BR" dirty="0"/>
              <a:t>Faça um programa que leia do teclado o raio de uma circunferência e imprima seu diâmetro, seu perímetro e sua área. </a:t>
            </a:r>
          </a:p>
          <a:p>
            <a:pPr lvl="1"/>
            <a:r>
              <a:rPr lang="pt-BR" dirty="0"/>
              <a:t>Obs.: Declare a constante  </a:t>
            </a:r>
            <a:r>
              <a:rPr lang="el-GR" i="1" dirty="0"/>
              <a:t>π</a:t>
            </a:r>
            <a:endParaRPr lang="pt-BR" i="1" dirty="0"/>
          </a:p>
          <a:p>
            <a:pPr lvl="1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786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 Condicional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643172" y="3048000"/>
            <a:ext cx="762000" cy="533400"/>
            <a:chOff x="2895600" y="4495800"/>
            <a:chExt cx="762000" cy="533400"/>
          </a:xfrm>
        </p:grpSpPr>
        <p:sp>
          <p:nvSpPr>
            <p:cNvPr id="10" name="Diamond 9"/>
            <p:cNvSpPr/>
            <p:nvPr/>
          </p:nvSpPr>
          <p:spPr>
            <a:xfrm>
              <a:off x="2895600" y="4495800"/>
              <a:ext cx="762000" cy="533400"/>
            </a:xfrm>
            <a:prstGeom prst="diamond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8721" y="4570574"/>
              <a:ext cx="54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Δ</a:t>
              </a:r>
              <a:r>
                <a:rPr lang="en-US" dirty="0"/>
                <a:t>&gt;0</a:t>
              </a: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1828800" y="2438400"/>
            <a:ext cx="6019800" cy="12954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984926" y="2057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365926" y="2057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746926" y="2057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13526" y="167640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94526" y="1676400"/>
            <a:ext cx="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32526" y="1676400"/>
            <a:ext cx="29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32" name="Straight Arrow Connector 31"/>
          <p:cNvCxnSpPr>
            <a:endCxn id="10" idx="0"/>
          </p:cNvCxnSpPr>
          <p:nvPr/>
        </p:nvCxnSpPr>
        <p:spPr>
          <a:xfrm flipH="1">
            <a:off x="3024172" y="2819400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810000" y="2514600"/>
            <a:ext cx="1260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Δ</a:t>
            </a:r>
            <a:r>
              <a:rPr lang="en-US" dirty="0"/>
              <a:t> = b</a:t>
            </a:r>
            <a:r>
              <a:rPr lang="en-US" baseline="30000" dirty="0"/>
              <a:t>2 </a:t>
            </a:r>
            <a:r>
              <a:rPr lang="en-US" dirty="0"/>
              <a:t>– 4ac 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895600" y="4648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276600" y="4648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771744" y="502382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11107" y="5029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887535" y="3048000"/>
            <a:ext cx="762000" cy="533400"/>
            <a:chOff x="2895600" y="4495800"/>
            <a:chExt cx="762000" cy="533400"/>
          </a:xfrm>
        </p:grpSpPr>
        <p:sp>
          <p:nvSpPr>
            <p:cNvPr id="63" name="Diamond 62"/>
            <p:cNvSpPr/>
            <p:nvPr/>
          </p:nvSpPr>
          <p:spPr>
            <a:xfrm>
              <a:off x="2895600" y="4495800"/>
              <a:ext cx="762000" cy="533400"/>
            </a:xfrm>
            <a:prstGeom prst="diamond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8721" y="4570574"/>
              <a:ext cx="54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Δ</a:t>
              </a:r>
              <a:r>
                <a:rPr lang="en-US" dirty="0"/>
                <a:t>=0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705600" y="3048000"/>
            <a:ext cx="762000" cy="533400"/>
            <a:chOff x="2895600" y="4495800"/>
            <a:chExt cx="762000" cy="533400"/>
          </a:xfrm>
        </p:grpSpPr>
        <p:sp>
          <p:nvSpPr>
            <p:cNvPr id="66" name="Diamond 65"/>
            <p:cNvSpPr/>
            <p:nvPr/>
          </p:nvSpPr>
          <p:spPr>
            <a:xfrm>
              <a:off x="2895600" y="4495800"/>
              <a:ext cx="762000" cy="533400"/>
            </a:xfrm>
            <a:prstGeom prst="diamond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008721" y="4570574"/>
              <a:ext cx="54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Δ</a:t>
              </a:r>
              <a:r>
                <a:rPr lang="en-US" dirty="0"/>
                <a:t>&lt;0</a:t>
              </a:r>
            </a:p>
          </p:txBody>
        </p:sp>
      </p:grpSp>
      <p:cxnSp>
        <p:nvCxnSpPr>
          <p:cNvPr id="69" name="Straight Arrow Connector 68"/>
          <p:cNvCxnSpPr>
            <a:endCxn id="63" idx="0"/>
          </p:cNvCxnSpPr>
          <p:nvPr/>
        </p:nvCxnSpPr>
        <p:spPr>
          <a:xfrm>
            <a:off x="4125535" y="2819400"/>
            <a:ext cx="1143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66" idx="0"/>
          </p:cNvCxnSpPr>
          <p:nvPr/>
        </p:nvCxnSpPr>
        <p:spPr>
          <a:xfrm>
            <a:off x="4191000" y="2819400"/>
            <a:ext cx="2895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404" name="Group 16403"/>
          <p:cNvGrpSpPr/>
          <p:nvPr/>
        </p:nvGrpSpPr>
        <p:grpSpPr>
          <a:xfrm>
            <a:off x="1981200" y="3886200"/>
            <a:ext cx="2118740" cy="762000"/>
            <a:chOff x="3124200" y="5791200"/>
            <a:chExt cx="2118740" cy="762000"/>
          </a:xfrm>
        </p:grpSpPr>
        <p:sp>
          <p:nvSpPr>
            <p:cNvPr id="75" name="Rounded Rectangle 74"/>
            <p:cNvSpPr/>
            <p:nvPr/>
          </p:nvSpPr>
          <p:spPr>
            <a:xfrm>
              <a:off x="3124200" y="5791200"/>
              <a:ext cx="2096679" cy="7620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187307" y="5830482"/>
              <a:ext cx="20556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=(-b</a:t>
              </a:r>
              <a:r>
                <a:rPr lang="en-US" baseline="30000" dirty="0"/>
                <a:t> </a:t>
              </a:r>
              <a:r>
                <a:rPr lang="en-US" dirty="0"/>
                <a:t>+</a:t>
              </a:r>
              <a:r>
                <a:rPr lang="en-US" dirty="0" err="1"/>
                <a:t>sqrt</a:t>
              </a:r>
              <a:r>
                <a:rPr lang="en-US" dirty="0"/>
                <a:t>(</a:t>
              </a:r>
              <a:r>
                <a:rPr lang="en-US" dirty="0" err="1"/>
                <a:t>Δ</a:t>
              </a:r>
              <a:r>
                <a:rPr lang="en-US" dirty="0"/>
                <a:t>))/(2a) 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176572" y="6107668"/>
              <a:ext cx="20635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2</a:t>
              </a:r>
              <a:r>
                <a:rPr lang="en-US" dirty="0"/>
                <a:t>=(-b</a:t>
              </a:r>
              <a:r>
                <a:rPr lang="en-US" baseline="30000" dirty="0"/>
                <a:t> </a:t>
              </a:r>
              <a:r>
                <a:rPr lang="en-US" dirty="0"/>
                <a:t>- </a:t>
              </a:r>
              <a:r>
                <a:rPr lang="en-US" dirty="0" err="1"/>
                <a:t>sqrt</a:t>
              </a:r>
              <a:r>
                <a:rPr lang="en-US" dirty="0"/>
                <a:t>(</a:t>
              </a:r>
              <a:r>
                <a:rPr lang="en-US" dirty="0" err="1"/>
                <a:t>Δ</a:t>
              </a:r>
              <a:r>
                <a:rPr lang="en-US" dirty="0"/>
                <a:t>))/(2a) </a:t>
              </a:r>
            </a:p>
          </p:txBody>
        </p:sp>
      </p:grpSp>
      <p:grpSp>
        <p:nvGrpSpPr>
          <p:cNvPr id="16405" name="Group 16404"/>
          <p:cNvGrpSpPr/>
          <p:nvPr/>
        </p:nvGrpSpPr>
        <p:grpSpPr>
          <a:xfrm>
            <a:off x="4217186" y="4038600"/>
            <a:ext cx="2118740" cy="457200"/>
            <a:chOff x="5334000" y="5943600"/>
            <a:chExt cx="2118740" cy="457200"/>
          </a:xfrm>
        </p:grpSpPr>
        <p:sp>
          <p:nvSpPr>
            <p:cNvPr id="82" name="Rounded Rectangle 81"/>
            <p:cNvSpPr/>
            <p:nvPr/>
          </p:nvSpPr>
          <p:spPr>
            <a:xfrm>
              <a:off x="5334000" y="5943600"/>
              <a:ext cx="2096679" cy="4572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397107" y="5982882"/>
              <a:ext cx="20556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=(-b</a:t>
              </a:r>
              <a:r>
                <a:rPr lang="en-US" baseline="30000" dirty="0"/>
                <a:t> </a:t>
              </a:r>
              <a:r>
                <a:rPr lang="en-US" dirty="0"/>
                <a:t>+</a:t>
              </a:r>
              <a:r>
                <a:rPr lang="en-US" dirty="0" err="1"/>
                <a:t>sqrt</a:t>
              </a:r>
              <a:r>
                <a:rPr lang="en-US" dirty="0"/>
                <a:t>(</a:t>
              </a:r>
              <a:r>
                <a:rPr lang="en-US" dirty="0" err="1"/>
                <a:t>Δ</a:t>
              </a:r>
              <a:r>
                <a:rPr lang="en-US" dirty="0"/>
                <a:t>))/(2a) </a:t>
              </a:r>
            </a:p>
          </p:txBody>
        </p:sp>
      </p:grpSp>
      <p:cxnSp>
        <p:nvCxnSpPr>
          <p:cNvPr id="90" name="Straight Arrow Connector 89"/>
          <p:cNvCxnSpPr>
            <a:stCxn id="10" idx="2"/>
            <a:endCxn id="75" idx="0"/>
          </p:cNvCxnSpPr>
          <p:nvPr/>
        </p:nvCxnSpPr>
        <p:spPr>
          <a:xfrm>
            <a:off x="3024172" y="3581400"/>
            <a:ext cx="5368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63" idx="2"/>
            <a:endCxn id="82" idx="0"/>
          </p:cNvCxnSpPr>
          <p:nvPr/>
        </p:nvCxnSpPr>
        <p:spPr>
          <a:xfrm flipH="1">
            <a:off x="5265526" y="3581400"/>
            <a:ext cx="3009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281628" y="4501172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105400" y="4876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cxnSp>
        <p:nvCxnSpPr>
          <p:cNvPr id="99" name="Straight Arrow Connector 98"/>
          <p:cNvCxnSpPr>
            <a:stCxn id="66" idx="2"/>
            <a:endCxn id="16415" idx="0"/>
          </p:cNvCxnSpPr>
          <p:nvPr/>
        </p:nvCxnSpPr>
        <p:spPr>
          <a:xfrm>
            <a:off x="7086600" y="3581400"/>
            <a:ext cx="18442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15" name="TextBox 16414"/>
          <p:cNvSpPr txBox="1"/>
          <p:nvPr/>
        </p:nvSpPr>
        <p:spPr>
          <a:xfrm>
            <a:off x="6400800" y="4038600"/>
            <a:ext cx="1408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possui</a:t>
            </a:r>
            <a:endParaRPr lang="en-US" dirty="0"/>
          </a:p>
          <a:p>
            <a:r>
              <a:rPr lang="en-US" dirty="0" err="1"/>
              <a:t>solução</a:t>
            </a:r>
            <a:r>
              <a:rPr lang="en-US" dirty="0"/>
              <a:t> real”</a:t>
            </a:r>
          </a:p>
        </p:txBody>
      </p:sp>
    </p:spTree>
    <p:extLst>
      <p:ext uri="{BB962C8B-B14F-4D97-AF65-F5344CB8AC3E}">
        <p14:creationId xmlns:p14="http://schemas.microsoft.com/office/powerpoint/2010/main" val="386019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Condicionais</a:t>
            </a:r>
          </a:p>
        </p:txBody>
      </p:sp>
      <p:sp>
        <p:nvSpPr>
          <p:cNvPr id="16386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>
            <a:normAutofit/>
          </a:bodyPr>
          <a:lstStyle/>
          <a:p>
            <a:r>
              <a:rPr lang="pt-BR" dirty="0"/>
              <a:t>Comandos que permitem decidir se a execução de uma instrução deve ou não ser feita</a:t>
            </a:r>
          </a:p>
          <a:p>
            <a:r>
              <a:rPr lang="pt-BR" dirty="0"/>
              <a:t>Baseada em </a:t>
            </a:r>
            <a:r>
              <a:rPr lang="pt-BR" b="1" dirty="0"/>
              <a:t>expressões booleanas</a:t>
            </a:r>
          </a:p>
          <a:p>
            <a:pPr lvl="1"/>
            <a:r>
              <a:rPr lang="pt-BR" dirty="0"/>
              <a:t>Resultado da avaliação: </a:t>
            </a:r>
            <a:r>
              <a:rPr lang="pt-BR" b="1" dirty="0"/>
              <a:t>verdadeiro</a:t>
            </a:r>
            <a:r>
              <a:rPr lang="pt-BR" dirty="0"/>
              <a:t> ou </a:t>
            </a:r>
            <a:r>
              <a:rPr lang="pt-BR" b="1" dirty="0"/>
              <a:t>falso</a:t>
            </a:r>
          </a:p>
          <a:p>
            <a:pPr lvl="1"/>
            <a:r>
              <a:rPr lang="pt-BR" dirty="0"/>
              <a:t>Em C, </a:t>
            </a:r>
            <a:r>
              <a:rPr lang="pt-BR" b="1" dirty="0"/>
              <a:t>NÃO </a:t>
            </a:r>
            <a:r>
              <a:rPr lang="pt-BR" dirty="0"/>
              <a:t>existe o tipo de dado </a:t>
            </a:r>
            <a:r>
              <a:rPr lang="pt-BR" b="1" i="1" dirty="0"/>
              <a:t>booleano</a:t>
            </a:r>
          </a:p>
          <a:p>
            <a:pPr lvl="2"/>
            <a:r>
              <a:rPr lang="pt-BR" sz="2200" b="1" dirty="0"/>
              <a:t>Falso</a:t>
            </a:r>
            <a:r>
              <a:rPr lang="pt-BR" sz="2200" dirty="0"/>
              <a:t> é representado como o inteiro 0 (zero)</a:t>
            </a:r>
          </a:p>
          <a:p>
            <a:pPr lvl="2"/>
            <a:r>
              <a:rPr lang="pt-BR" sz="2200" dirty="0"/>
              <a:t>Qualquer outro número diferente de zero indica </a:t>
            </a:r>
            <a:r>
              <a:rPr lang="pt-BR" sz="2200" b="1" dirty="0"/>
              <a:t>verdadeiro</a:t>
            </a:r>
            <a:r>
              <a:rPr lang="pt-BR" sz="2200" dirty="0"/>
              <a:t>.</a:t>
            </a:r>
          </a:p>
          <a:p>
            <a:pPr lvl="1"/>
            <a:r>
              <a:rPr lang="pt-BR" dirty="0"/>
              <a:t>Consideremos então:</a:t>
            </a:r>
          </a:p>
          <a:p>
            <a:pPr lvl="2"/>
            <a:r>
              <a:rPr lang="pt-BR" dirty="0"/>
              <a:t>1: verdadeiro</a:t>
            </a:r>
          </a:p>
          <a:p>
            <a:pPr lvl="2"/>
            <a:r>
              <a:rPr lang="pt-BR" dirty="0"/>
              <a:t>0: falso</a:t>
            </a:r>
          </a:p>
          <a:p>
            <a:pPr lvl="1"/>
            <a:r>
              <a:rPr lang="pt-BR" dirty="0"/>
              <a:t>Uma expressão booleana é composta de operandos booleanos (lógicos) e operadores </a:t>
            </a:r>
            <a:r>
              <a:rPr lang="pt-BR" b="1" dirty="0"/>
              <a:t>relacionais e/ou lógicos</a:t>
            </a:r>
          </a:p>
          <a:p>
            <a:endParaRPr lang="pt-B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Condicionais</a:t>
            </a:r>
          </a:p>
        </p:txBody>
      </p:sp>
      <p:sp>
        <p:nvSpPr>
          <p:cNvPr id="16386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rmAutofit/>
          </a:bodyPr>
          <a:lstStyle/>
          <a:p>
            <a:r>
              <a:rPr lang="pt-BR" sz="2800" dirty="0"/>
              <a:t>Operadores relacionais:</a:t>
            </a:r>
            <a:endParaRPr lang="pt-BR" sz="28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590800"/>
            <a:ext cx="6296025" cy="268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2150" y="2590800"/>
            <a:ext cx="58864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Condicionais</a:t>
            </a:r>
          </a:p>
        </p:txBody>
      </p:sp>
      <p:sp>
        <p:nvSpPr>
          <p:cNvPr id="16386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76800"/>
          </a:xfrm>
        </p:spPr>
        <p:txBody>
          <a:bodyPr>
            <a:normAutofit/>
          </a:bodyPr>
          <a:lstStyle/>
          <a:p>
            <a:r>
              <a:rPr lang="pt-BR" dirty="0"/>
              <a:t>Operadores lógicos:</a:t>
            </a:r>
          </a:p>
          <a:p>
            <a:pPr lvl="1"/>
            <a:r>
              <a:rPr lang="pt-BR" dirty="0"/>
              <a:t>São usados para combinar comparações</a:t>
            </a:r>
          </a:p>
          <a:p>
            <a:pPr lvl="1"/>
            <a:r>
              <a:rPr lang="pt-BR" dirty="0"/>
              <a:t>Operam sobre valores booleanos (0 ou 1)</a:t>
            </a: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6172200" y="5334000"/>
            <a:ext cx="1371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Expressões Booleanas</a:t>
            </a:r>
          </a:p>
        </p:txBody>
      </p:sp>
      <p:sp>
        <p:nvSpPr>
          <p:cNvPr id="16386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76800"/>
          </a:xfrm>
        </p:spPr>
        <p:txBody>
          <a:bodyPr>
            <a:normAutofit/>
          </a:bodyPr>
          <a:lstStyle/>
          <a:p>
            <a:r>
              <a:rPr lang="pt-BR" dirty="0"/>
              <a:t>Uma tabela verdade representa todas as combinações </a:t>
            </a:r>
            <a:r>
              <a:rPr lang="pt-BR" b="1" dirty="0"/>
              <a:t>verdadeiro-falso</a:t>
            </a:r>
            <a:r>
              <a:rPr lang="pt-BR" dirty="0"/>
              <a:t> dos operadores lógicos: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667000"/>
            <a:ext cx="65151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Expressões Booleanas</a:t>
            </a:r>
          </a:p>
        </p:txBody>
      </p:sp>
      <p:sp>
        <p:nvSpPr>
          <p:cNvPr id="16386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76800"/>
          </a:xfrm>
        </p:spPr>
        <p:txBody>
          <a:bodyPr>
            <a:normAutofit/>
          </a:bodyPr>
          <a:lstStyle/>
          <a:p>
            <a:r>
              <a:rPr lang="pt-BR" dirty="0"/>
              <a:t>Operadores </a:t>
            </a:r>
            <a:r>
              <a:rPr lang="pt-BR" b="1" dirty="0"/>
              <a:t>&amp;&amp;</a:t>
            </a:r>
            <a:r>
              <a:rPr lang="pt-BR" dirty="0"/>
              <a:t> e </a:t>
            </a:r>
            <a:r>
              <a:rPr lang="pt-BR" b="1" dirty="0"/>
              <a:t>|| </a:t>
            </a:r>
            <a:r>
              <a:rPr lang="pt-BR" dirty="0"/>
              <a:t>são ditos </a:t>
            </a:r>
            <a:r>
              <a:rPr lang="pt-BR" b="1" i="1" dirty="0"/>
              <a:t>short-</a:t>
            </a:r>
            <a:r>
              <a:rPr lang="pt-BR" b="1" i="1" dirty="0" err="1"/>
              <a:t>circuited</a:t>
            </a:r>
            <a:endParaRPr lang="pt-BR" b="1" i="1" dirty="0"/>
          </a:p>
          <a:p>
            <a:pPr lvl="1"/>
            <a:r>
              <a:rPr lang="pt-BR" dirty="0"/>
              <a:t>Operandos da direita só são avaliados, se necessário</a:t>
            </a:r>
          </a:p>
          <a:p>
            <a:r>
              <a:rPr lang="pt-BR" dirty="0"/>
              <a:t>Erros comuns: </a:t>
            </a:r>
          </a:p>
          <a:p>
            <a:pPr lvl="1"/>
            <a:r>
              <a:rPr lang="pt-BR" dirty="0"/>
              <a:t>Confundir &amp;&amp; com &amp;</a:t>
            </a:r>
          </a:p>
          <a:p>
            <a:pPr lvl="1"/>
            <a:r>
              <a:rPr lang="pt-BR" dirty="0"/>
              <a:t>Confundir |</a:t>
            </a:r>
            <a:r>
              <a:rPr lang="pt-BR" dirty="0" err="1"/>
              <a:t>|</a:t>
            </a:r>
            <a:r>
              <a:rPr lang="pt-BR" dirty="0"/>
              <a:t> com |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Expressões Booleanas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05000"/>
            <a:ext cx="64865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14013</TotalTime>
  <Words>814</Words>
  <Application>Microsoft Office PowerPoint</Application>
  <PresentationFormat>Apresentação na tela (4:3)</PresentationFormat>
  <Paragraphs>150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2" baseType="lpstr">
      <vt:lpstr>Arial</vt:lpstr>
      <vt:lpstr>Calibri</vt:lpstr>
      <vt:lpstr>Swis721 Cn BT</vt:lpstr>
      <vt:lpstr>Tema do Office</vt:lpstr>
      <vt:lpstr>Introdução a progrmação  Comandos condicionais: if e switch </vt:lpstr>
      <vt:lpstr>Sem Condicional</vt:lpstr>
      <vt:lpstr>Com Condicional</vt:lpstr>
      <vt:lpstr>Condicionais</vt:lpstr>
      <vt:lpstr>Condicionais</vt:lpstr>
      <vt:lpstr>Condicionais</vt:lpstr>
      <vt:lpstr>Expressões Booleanas</vt:lpstr>
      <vt:lpstr>Expressões Booleanas</vt:lpstr>
      <vt:lpstr>Expressões Booleanas</vt:lpstr>
      <vt:lpstr>Expressões Booleanas</vt:lpstr>
      <vt:lpstr>Expressões Booleanas</vt:lpstr>
      <vt:lpstr>Comandos Condicionais</vt:lpstr>
      <vt:lpstr>If-else</vt:lpstr>
      <vt:lpstr>If-else</vt:lpstr>
      <vt:lpstr>Variações: If-else</vt:lpstr>
      <vt:lpstr>If-else</vt:lpstr>
      <vt:lpstr>If-else</vt:lpstr>
      <vt:lpstr>If-else</vt:lpstr>
      <vt:lpstr>If-else</vt:lpstr>
      <vt:lpstr>O comando switch</vt:lpstr>
      <vt:lpstr>O comando switch</vt:lpstr>
      <vt:lpstr>O comando switch</vt:lpstr>
      <vt:lpstr>O comando ternário de decisão (?:)</vt:lpstr>
      <vt:lpstr>O comando ternário de decisão (?)</vt:lpstr>
      <vt:lpstr>Atividade 01</vt:lpstr>
      <vt:lpstr>Atividade 02</vt:lpstr>
      <vt:lpstr>Atividade 03</vt:lpstr>
      <vt:lpstr>Atividade 04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rafael mesquita</cp:lastModifiedBy>
  <cp:revision>672</cp:revision>
  <cp:lastPrinted>2016-08-23T21:02:23Z</cp:lastPrinted>
  <dcterms:created xsi:type="dcterms:W3CDTF">2013-08-09T12:44:12Z</dcterms:created>
  <dcterms:modified xsi:type="dcterms:W3CDTF">2018-03-22T19:08:51Z</dcterms:modified>
</cp:coreProperties>
</file>